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embeddings/Microsoft_Equation1.bin" ContentType="application/vnd.openxmlformats-officedocument.oleObject"/>
  <Override PartName="/ppt/embeddings/Microsoft_Equation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8"/>
  </p:notesMasterIdLst>
  <p:sldIdLst>
    <p:sldId id="256" r:id="rId2"/>
    <p:sldId id="262" r:id="rId3"/>
    <p:sldId id="268" r:id="rId4"/>
    <p:sldId id="269" r:id="rId5"/>
    <p:sldId id="270" r:id="rId6"/>
    <p:sldId id="27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FF4"/>
    <a:srgbClr val="D3F3D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7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CFBE00-8247-184E-B844-A07531050AA6}" type="datetimeFigureOut">
              <a:rPr lang="en-US" smtClean="0"/>
              <a:t>7/27/15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4F1CDA-8C2E-1B42-8103-10B0F100C14E}" type="slidenum">
              <a:rPr lang="en-US" smtClean="0"/>
              <a:t>‹#›</a:t>
            </a:fld>
            <a:endParaRPr lang="en-US"/>
          </a:p>
        </p:txBody>
      </p:sp>
    </p:spTree>
    <p:extLst>
      <p:ext uri="{BB962C8B-B14F-4D97-AF65-F5344CB8AC3E}">
        <p14:creationId xmlns:p14="http://schemas.microsoft.com/office/powerpoint/2010/main" val="7082717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AFFF4"/>
        </a:solidFill>
        <a:effectLst/>
      </p:bgPr>
    </p:bg>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12829"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b="1" i="0">
                <a:latin typeface="Times New Roman"/>
                <a:cs typeface="Times New Roman"/>
              </a:defRPr>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nchor="ctr" anchorCtr="0"/>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11" name="Line 47"/>
          <p:cNvSpPr>
            <a:spLocks noChangeShapeType="1"/>
          </p:cNvSpPr>
          <p:nvPr userDrawn="1"/>
        </p:nvSpPr>
        <p:spPr bwMode="auto">
          <a:xfrm>
            <a:off x="12829" y="889256"/>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15" name="Picture 14" descr="Logo_02.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2452"/>
            <a:ext cx="9144000" cy="1003300"/>
          </a:xfrm>
          <a:prstGeom prst="rect">
            <a:avLst/>
          </a:prstGeom>
        </p:spPr>
      </p:pic>
      <p:cxnSp>
        <p:nvCxnSpPr>
          <p:cNvPr id="17" name="Straight Connector 16"/>
          <p:cNvCxnSpPr/>
          <p:nvPr userDrawn="1"/>
        </p:nvCxnSpPr>
        <p:spPr>
          <a:xfrm>
            <a:off x="12829" y="1015752"/>
            <a:ext cx="9131171"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dirty="0"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AFFF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7/27/15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7/27/15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7/27/15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7/27/15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E36636D-D922-432D-A958-524484B5923D}" type="datetimeFigureOut">
              <a:rPr lang="en-US" smtClean="0"/>
              <a:pPr/>
              <a:t>7/27/15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accent3">
                <a:lumMod val="40000"/>
                <a:lumOff val="60000"/>
              </a:schemeClr>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9969"/>
            <a:ext cx="9144000" cy="6858000"/>
          </a:xfrm>
          <a:prstGeom prst="rect">
            <a:avLst/>
          </a:prstGeom>
          <a:noFill/>
        </p:spPr>
      </p:pic>
      <p:sp>
        <p:nvSpPr>
          <p:cNvPr id="2" name="Title Placeholder 1"/>
          <p:cNvSpPr>
            <a:spLocks noGrp="1"/>
          </p:cNvSpPr>
          <p:nvPr>
            <p:ph type="title"/>
          </p:nvPr>
        </p:nvSpPr>
        <p:spPr>
          <a:xfrm>
            <a:off x="153950" y="89647"/>
            <a:ext cx="8775161" cy="71849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3950" y="1090354"/>
            <a:ext cx="8775161" cy="54469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8E36636D-D922-432D-A958-524484B5923D}" type="datetimeFigureOut">
              <a:rPr lang="en-US" smtClean="0"/>
              <a:pPr/>
              <a:t>7/27/15</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iming>
    <p:tnLst>
      <p:par>
        <p:cTn xmlns:p14="http://schemas.microsoft.com/office/powerpoint/2010/main" id="1" dur="indefinite" restart="never" nodeType="tmRoot"/>
      </p:par>
    </p:tnLst>
  </p:timing>
  <p:txStyles>
    <p:titleStyle>
      <a:lvl1pPr algn="ctr" defTabSz="914400" rtl="0" eaLnBrk="1" latinLnBrk="0" hangingPunct="1">
        <a:lnSpc>
          <a:spcPct val="95000"/>
        </a:lnSpc>
        <a:spcBef>
          <a:spcPct val="0"/>
        </a:spcBef>
        <a:buNone/>
        <a:defRPr sz="4000" b="1" kern="1200">
          <a:solidFill>
            <a:schemeClr val="accent2">
              <a:lumMod val="50000"/>
            </a:schemeClr>
          </a:solidFill>
          <a:effectLst>
            <a:outerShdw blurRad="101600" dist="12700" dir="3600000" algn="tl" rotWithShape="0">
              <a:prstClr val="black">
                <a:alpha val="30000"/>
              </a:prstClr>
            </a:outerShdw>
          </a:effectLst>
          <a:latin typeface="Calisto MT"/>
          <a:ea typeface="+mj-ea"/>
          <a:cs typeface="Calisto MT"/>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8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1pPr>
      <a:lvl2pPr marL="914400" indent="-457200" algn="l" defTabSz="914400" rtl="0" eaLnBrk="1" latinLnBrk="0" hangingPunct="1">
        <a:spcBef>
          <a:spcPts val="1000"/>
        </a:spcBef>
        <a:spcAft>
          <a:spcPts val="0"/>
        </a:spcAft>
        <a:buSzPct val="90000"/>
        <a:buFont typeface="Wingdings" pitchFamily="2" charset="2"/>
        <a:buChar char=""/>
        <a:defRPr sz="24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2pPr>
      <a:lvl3pPr marL="1371600" indent="-457200" algn="l" defTabSz="914400" rtl="0" eaLnBrk="1" latinLnBrk="0" hangingPunct="1">
        <a:spcBef>
          <a:spcPts val="1000"/>
        </a:spcBef>
        <a:spcAft>
          <a:spcPts val="0"/>
        </a:spcAft>
        <a:buSzPct val="90000"/>
        <a:buFont typeface="Wingdings" pitchFamily="2" charset="2"/>
        <a:buChar char=""/>
        <a:defRPr sz="24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3pPr>
      <a:lvl4pPr marL="1828800" indent="-457200" algn="l" defTabSz="914400" rtl="0" eaLnBrk="1" latinLnBrk="0" hangingPunct="1">
        <a:spcBef>
          <a:spcPts val="1000"/>
        </a:spcBef>
        <a:spcAft>
          <a:spcPts val="0"/>
        </a:spcAft>
        <a:buSzPct val="90000"/>
        <a:buFont typeface="Wingdings" pitchFamily="2" charset="2"/>
        <a:buChar char=""/>
        <a:defRPr sz="20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4pPr>
      <a:lvl5pPr marL="2286000" indent="-457200" algn="l" defTabSz="914400" rtl="0" eaLnBrk="1" latinLnBrk="0" hangingPunct="1">
        <a:spcBef>
          <a:spcPts val="1000"/>
        </a:spcBef>
        <a:spcAft>
          <a:spcPts val="0"/>
        </a:spcAft>
        <a:buSzPct val="90000"/>
        <a:buFont typeface="Wingdings" pitchFamily="2" charset="2"/>
        <a:buChar char=""/>
        <a:defRPr sz="20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7.emf"/><Relationship Id="rId5" Type="http://schemas.openxmlformats.org/officeDocument/2006/relationships/oleObject" Target="../embeddings/Microsoft_Equation2.bin"/><Relationship Id="rId6"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438" y="1825712"/>
            <a:ext cx="8774940" cy="2037761"/>
          </a:xfrm>
        </p:spPr>
        <p:txBody>
          <a:bodyPr anchor="ctr" anchorCtr="0"/>
          <a:lstStyle/>
          <a:p>
            <a:pPr>
              <a:lnSpc>
                <a:spcPct val="100000"/>
              </a:lnSpc>
            </a:pPr>
            <a:r>
              <a:rPr lang="vi-VN" sz="3200">
                <a:effectLst/>
              </a:rPr>
              <a:t>Đánh giá khả năng dự báo mưa hạn mùa cho Việt Nam bằng mô hình khí hậu khu vực</a:t>
            </a:r>
            <a:r>
              <a:rPr lang="en-US" sz="3200">
                <a:effectLst/>
              </a:rPr>
              <a:t/>
            </a:r>
            <a:br>
              <a:rPr lang="en-US" sz="3200">
                <a:effectLst/>
              </a:rPr>
            </a:br>
            <a:r>
              <a:rPr lang="vi-VN" sz="3200">
                <a:solidFill>
                  <a:srgbClr val="0000FF"/>
                </a:solidFill>
                <a:effectLst/>
              </a:rPr>
              <a:t>An evaluation of seasonal rainfall predictability by Regional Climate Model for Vietnam</a:t>
            </a:r>
            <a:r>
              <a:rPr lang="en-US" sz="3200">
                <a:solidFill>
                  <a:srgbClr val="0000FF"/>
                </a:solidFill>
                <a:effectLst/>
              </a:rPr>
              <a:t> </a:t>
            </a:r>
            <a:endParaRPr lang="en-US" sz="3200" dirty="0">
              <a:solidFill>
                <a:srgbClr val="0000FF"/>
              </a:solidFill>
            </a:endParaRPr>
          </a:p>
        </p:txBody>
      </p:sp>
      <p:sp>
        <p:nvSpPr>
          <p:cNvPr id="3" name="Subtitle 2"/>
          <p:cNvSpPr>
            <a:spLocks noGrp="1"/>
          </p:cNvSpPr>
          <p:nvPr>
            <p:ph type="subTitle" idx="1"/>
          </p:nvPr>
        </p:nvSpPr>
        <p:spPr>
          <a:xfrm>
            <a:off x="779463" y="4300917"/>
            <a:ext cx="7583487" cy="1467557"/>
          </a:xfrm>
        </p:spPr>
        <p:txBody>
          <a:bodyPr>
            <a:normAutofit/>
          </a:bodyPr>
          <a:lstStyle/>
          <a:p>
            <a:r>
              <a:rPr lang="en-US" sz="3600" b="1" dirty="0" err="1" smtClean="0">
                <a:solidFill>
                  <a:srgbClr val="000090"/>
                </a:solidFill>
              </a:rPr>
              <a:t>MS: 105.06.2014.44</a:t>
            </a:r>
          </a:p>
          <a:p>
            <a:r>
              <a:rPr lang="en-US" sz="3600" b="1" dirty="0" err="1">
                <a:solidFill>
                  <a:srgbClr val="FF0000"/>
                </a:solidFill>
              </a:rPr>
              <a:t>Funded by Nafosted </a:t>
            </a:r>
          </a:p>
        </p:txBody>
      </p:sp>
    </p:spTree>
    <p:extLst>
      <p:ext uri="{BB962C8B-B14F-4D97-AF65-F5344CB8AC3E}">
        <p14:creationId xmlns:p14="http://schemas.microsoft.com/office/powerpoint/2010/main" val="15706978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t>
            </a:r>
            <a:r>
              <a:rPr lang="en-US"/>
              <a:t>ài báo 1 </a:t>
            </a:r>
            <a:r>
              <a:rPr lang="en-US"/>
              <a:t> </a:t>
            </a:r>
          </a:p>
        </p:txBody>
      </p:sp>
      <p:sp>
        <p:nvSpPr>
          <p:cNvPr id="3" name="Content Placeholder 2"/>
          <p:cNvSpPr>
            <a:spLocks noGrp="1"/>
          </p:cNvSpPr>
          <p:nvPr>
            <p:ph idx="1"/>
          </p:nvPr>
        </p:nvSpPr>
        <p:spPr>
          <a:xfrm>
            <a:off x="153950" y="956738"/>
            <a:ext cx="8775161" cy="5707440"/>
          </a:xfrm>
        </p:spPr>
        <p:txBody>
          <a:bodyPr>
            <a:normAutofit/>
          </a:bodyPr>
          <a:lstStyle/>
          <a:p>
            <a:pPr>
              <a:spcBef>
                <a:spcPts val="600"/>
              </a:spcBef>
            </a:pPr>
            <a:r>
              <a:rPr lang="en-US" sz="3200"/>
              <a:t>Nội dung: 12 EXPs</a:t>
            </a:r>
          </a:p>
          <a:p>
            <a:pPr lvl="1">
              <a:spcBef>
                <a:spcPts val="600"/>
              </a:spcBef>
            </a:pPr>
            <a:r>
              <a:rPr lang="en-US" sz="2800"/>
              <a:t> </a:t>
            </a:r>
            <a:r>
              <a:rPr lang="en-US" sz="2800"/>
              <a:t>Monthly Areal Rainfall and Tercile Forecasts (2 fcs):</a:t>
            </a:r>
          </a:p>
          <a:p>
            <a:pPr lvl="2">
              <a:spcBef>
                <a:spcPts val="600"/>
              </a:spcBef>
            </a:pPr>
            <a:r>
              <a:rPr lang="en-US" sz="2800"/>
              <a:t>CFS_Rfc			1982-2009</a:t>
            </a:r>
          </a:p>
          <a:p>
            <a:pPr lvl="2">
              <a:spcBef>
                <a:spcPts val="600"/>
              </a:spcBef>
            </a:pPr>
            <a:r>
              <a:rPr lang="en-US" sz="2800"/>
              <a:t>CFS_Ope		2012-2014</a:t>
            </a:r>
          </a:p>
          <a:p>
            <a:pPr lvl="2">
              <a:spcBef>
                <a:spcPts val="600"/>
              </a:spcBef>
            </a:pPr>
            <a:r>
              <a:rPr lang="en-US" sz="2800"/>
              <a:t>RCM_CFS		2012-2014</a:t>
            </a:r>
          </a:p>
          <a:p>
            <a:pPr lvl="2">
              <a:spcBef>
                <a:spcPts val="600"/>
              </a:spcBef>
            </a:pPr>
            <a:r>
              <a:rPr lang="en-US" sz="2800"/>
              <a:t>CFS_Rfc_</a:t>
            </a:r>
            <a:r>
              <a:rPr lang="en-US" sz="2800"/>
              <a:t>BC</a:t>
            </a:r>
            <a:r>
              <a:rPr lang="en-US" sz="2800"/>
              <a:t>		1982-2009</a:t>
            </a:r>
          </a:p>
          <a:p>
            <a:pPr lvl="2">
              <a:spcBef>
                <a:spcPts val="600"/>
              </a:spcBef>
            </a:pPr>
            <a:r>
              <a:rPr lang="en-US" sz="2800"/>
              <a:t>CFS_Ope_</a:t>
            </a:r>
            <a:r>
              <a:rPr lang="en-US" sz="2800"/>
              <a:t>BC</a:t>
            </a:r>
            <a:r>
              <a:rPr lang="en-US" sz="2800"/>
              <a:t>		2012-2014</a:t>
            </a:r>
          </a:p>
          <a:p>
            <a:pPr lvl="2">
              <a:spcBef>
                <a:spcPts val="600"/>
              </a:spcBef>
            </a:pPr>
            <a:r>
              <a:rPr lang="en-US" sz="2800"/>
              <a:t>RCM_CFS_</a:t>
            </a:r>
            <a:r>
              <a:rPr lang="en-US" sz="2800"/>
              <a:t>BC</a:t>
            </a:r>
            <a:r>
              <a:rPr lang="en-US" sz="2800"/>
              <a:t>		2012-2014</a:t>
            </a:r>
          </a:p>
          <a:p>
            <a:pPr lvl="2">
              <a:spcBef>
                <a:spcPts val="600"/>
              </a:spcBef>
            </a:pPr>
            <a:endParaRPr lang="en-US" sz="2800"/>
          </a:p>
        </p:txBody>
      </p:sp>
    </p:spTree>
    <p:extLst>
      <p:ext uri="{BB962C8B-B14F-4D97-AF65-F5344CB8AC3E}">
        <p14:creationId xmlns:p14="http://schemas.microsoft.com/office/powerpoint/2010/main" val="19960450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199566985"/>
              </p:ext>
            </p:extLst>
          </p:nvPr>
        </p:nvGraphicFramePr>
        <p:xfrm>
          <a:off x="153950" y="344488"/>
          <a:ext cx="8763000" cy="6513512"/>
        </p:xfrm>
        <a:graphic>
          <a:graphicData uri="http://schemas.openxmlformats.org/presentationml/2006/ole">
            <mc:AlternateContent xmlns:mc="http://schemas.openxmlformats.org/markup-compatibility/2006">
              <mc:Choice xmlns:v="urn:schemas-microsoft-com:vml" Requires="v">
                <p:oleObj spid="_x0000_s1032" name="Document" r:id="rId3" imgW="8763000" imgH="4864100" progId="Word.Document.12">
                  <p:embed/>
                </p:oleObj>
              </mc:Choice>
              <mc:Fallback>
                <p:oleObj name="Document" r:id="rId3" imgW="8763000" imgH="4864100" progId="Word.Document.12">
                  <p:embed/>
                  <p:pic>
                    <p:nvPicPr>
                      <p:cNvPr id="0" name=""/>
                      <p:cNvPicPr/>
                      <p:nvPr/>
                    </p:nvPicPr>
                    <p:blipFill>
                      <a:blip r:embed="rId4"/>
                      <a:stretch>
                        <a:fillRect/>
                      </a:stretch>
                    </p:blipFill>
                    <p:spPr>
                      <a:xfrm>
                        <a:off x="153950" y="344488"/>
                        <a:ext cx="8763000" cy="6513512"/>
                      </a:xfrm>
                      <a:prstGeom prst="rect">
                        <a:avLst/>
                      </a:prstGeom>
                    </p:spPr>
                  </p:pic>
                </p:oleObj>
              </mc:Fallback>
            </mc:AlternateContent>
          </a:graphicData>
        </a:graphic>
      </p:graphicFrame>
    </p:spTree>
    <p:extLst>
      <p:ext uri="{BB962C8B-B14F-4D97-AF65-F5344CB8AC3E}">
        <p14:creationId xmlns:p14="http://schemas.microsoft.com/office/powerpoint/2010/main" val="24131489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t>
            </a:r>
            <a:r>
              <a:rPr lang="en-US"/>
              <a:t>ài báo 1 </a:t>
            </a:r>
            <a:r>
              <a:rPr lang="en-US"/>
              <a:t> </a:t>
            </a:r>
          </a:p>
        </p:txBody>
      </p:sp>
      <p:sp>
        <p:nvSpPr>
          <p:cNvPr id="3" name="Content Placeholder 2"/>
          <p:cNvSpPr>
            <a:spLocks noGrp="1"/>
          </p:cNvSpPr>
          <p:nvPr>
            <p:ph idx="1"/>
          </p:nvPr>
        </p:nvSpPr>
        <p:spPr>
          <a:xfrm>
            <a:off x="153951" y="836610"/>
            <a:ext cx="3832349" cy="5901263"/>
          </a:xfrm>
        </p:spPr>
        <p:txBody>
          <a:bodyPr>
            <a:normAutofit/>
          </a:bodyPr>
          <a:lstStyle/>
          <a:p>
            <a:pPr>
              <a:spcBef>
                <a:spcPts val="600"/>
              </a:spcBef>
            </a:pPr>
            <a:r>
              <a:rPr lang="en-US" sz="3200"/>
              <a:t>Forecast Data</a:t>
            </a:r>
          </a:p>
          <a:p>
            <a:pPr lvl="1">
              <a:spcBef>
                <a:spcPts val="600"/>
              </a:spcBef>
            </a:pPr>
            <a:r>
              <a:rPr lang="en-US" sz="2800"/>
              <a:t>CFS_Rfc</a:t>
            </a:r>
          </a:p>
          <a:p>
            <a:pPr lvl="1">
              <a:spcBef>
                <a:spcPts val="600"/>
              </a:spcBef>
            </a:pPr>
            <a:r>
              <a:rPr lang="en-US" sz="2800"/>
              <a:t>CFS_Ope</a:t>
            </a:r>
          </a:p>
          <a:p>
            <a:pPr lvl="1">
              <a:spcBef>
                <a:spcPts val="600"/>
              </a:spcBef>
            </a:pPr>
            <a:r>
              <a:rPr lang="en-US" sz="2800"/>
              <a:t>RCM_CFS</a:t>
            </a:r>
          </a:p>
          <a:p>
            <a:pPr lvl="1">
              <a:spcBef>
                <a:spcPts val="600"/>
              </a:spcBef>
            </a:pPr>
            <a:r>
              <a:rPr lang="en-US" sz="2800">
                <a:solidFill>
                  <a:srgbClr val="FF0000"/>
                </a:solidFill>
              </a:rPr>
              <a:t>CFS_Rfc_</a:t>
            </a:r>
            <a:r>
              <a:rPr lang="en-US" sz="2800">
                <a:solidFill>
                  <a:srgbClr val="FF0000"/>
                </a:solidFill>
              </a:rPr>
              <a:t>BC</a:t>
            </a:r>
            <a:endParaRPr lang="en-US" sz="2800">
              <a:solidFill>
                <a:srgbClr val="FF0000"/>
              </a:solidFill>
            </a:endParaRPr>
          </a:p>
          <a:p>
            <a:pPr lvl="1">
              <a:spcBef>
                <a:spcPts val="600"/>
              </a:spcBef>
            </a:pPr>
            <a:r>
              <a:rPr lang="en-US" sz="2800">
                <a:solidFill>
                  <a:srgbClr val="FF0000"/>
                </a:solidFill>
              </a:rPr>
              <a:t>CFS_Ope_</a:t>
            </a:r>
            <a:r>
              <a:rPr lang="en-US" sz="2800">
                <a:solidFill>
                  <a:srgbClr val="FF0000"/>
                </a:solidFill>
              </a:rPr>
              <a:t>BC</a:t>
            </a:r>
            <a:endParaRPr lang="en-US" sz="2800">
              <a:solidFill>
                <a:srgbClr val="FF0000"/>
              </a:solidFill>
            </a:endParaRPr>
          </a:p>
          <a:p>
            <a:pPr lvl="1">
              <a:spcBef>
                <a:spcPts val="600"/>
              </a:spcBef>
            </a:pPr>
            <a:r>
              <a:rPr lang="en-US" sz="2800">
                <a:solidFill>
                  <a:srgbClr val="FF0000"/>
                </a:solidFill>
              </a:rPr>
              <a:t>RCM_CFS_</a:t>
            </a:r>
            <a:r>
              <a:rPr lang="en-US" sz="2800">
                <a:solidFill>
                  <a:srgbClr val="FF0000"/>
                </a:solidFill>
              </a:rPr>
              <a:t>BC</a:t>
            </a:r>
          </a:p>
          <a:p>
            <a:pPr>
              <a:spcBef>
                <a:spcPts val="600"/>
              </a:spcBef>
            </a:pPr>
            <a:r>
              <a:rPr lang="en-US">
                <a:solidFill>
                  <a:srgbClr val="0000FF"/>
                </a:solidFill>
              </a:rPr>
              <a:t>Observation data:</a:t>
            </a:r>
          </a:p>
          <a:p>
            <a:pPr lvl="1">
              <a:spcBef>
                <a:spcPts val="600"/>
              </a:spcBef>
            </a:pPr>
            <a:r>
              <a:rPr lang="en-US">
                <a:solidFill>
                  <a:srgbClr val="0000FF"/>
                </a:solidFill>
              </a:rPr>
              <a:t>Station data</a:t>
            </a:r>
          </a:p>
          <a:p>
            <a:pPr lvl="1">
              <a:spcBef>
                <a:spcPts val="600"/>
              </a:spcBef>
            </a:pPr>
            <a:r>
              <a:rPr lang="en-US">
                <a:solidFill>
                  <a:srgbClr val="0000FF"/>
                </a:solidFill>
              </a:rPr>
              <a:t>1981-2010</a:t>
            </a:r>
          </a:p>
          <a:p>
            <a:pPr lvl="1">
              <a:spcBef>
                <a:spcPts val="600"/>
              </a:spcBef>
            </a:pPr>
            <a:r>
              <a:rPr lang="en-US">
                <a:solidFill>
                  <a:srgbClr val="0000FF"/>
                </a:solidFill>
              </a:rPr>
              <a:t>1982-2009</a:t>
            </a:r>
          </a:p>
          <a:p>
            <a:pPr lvl="1">
              <a:spcBef>
                <a:spcPts val="600"/>
              </a:spcBef>
            </a:pPr>
            <a:r>
              <a:rPr lang="en-US">
                <a:solidFill>
                  <a:srgbClr val="0000FF"/>
                </a:solidFill>
              </a:rPr>
              <a:t>2012-2014</a:t>
            </a:r>
          </a:p>
        </p:txBody>
      </p:sp>
      <p:graphicFrame>
        <p:nvGraphicFramePr>
          <p:cNvPr id="5" name="Object 4"/>
          <p:cNvGraphicFramePr>
            <a:graphicFrameLocks noChangeAspect="1"/>
          </p:cNvGraphicFramePr>
          <p:nvPr>
            <p:extLst>
              <p:ext uri="{D42A27DB-BD31-4B8C-83A1-F6EECF244321}">
                <p14:modId xmlns:p14="http://schemas.microsoft.com/office/powerpoint/2010/main" val="473167009"/>
              </p:ext>
            </p:extLst>
          </p:nvPr>
        </p:nvGraphicFramePr>
        <p:xfrm>
          <a:off x="4020628" y="1888609"/>
          <a:ext cx="4329864" cy="647775"/>
        </p:xfrm>
        <a:graphic>
          <a:graphicData uri="http://schemas.openxmlformats.org/presentationml/2006/ole">
            <mc:AlternateContent xmlns:mc="http://schemas.openxmlformats.org/markup-compatibility/2006">
              <mc:Choice xmlns:v="urn:schemas-microsoft-com:vml" Requires="v">
                <p:oleObj spid="_x0000_s2055" name="Equation" r:id="rId3" imgW="1612900" imgH="241300" progId="Equation.3">
                  <p:embed/>
                </p:oleObj>
              </mc:Choice>
              <mc:Fallback>
                <p:oleObj name="Equation" r:id="rId3" imgW="1612900" imgH="241300" progId="Equation.3">
                  <p:embed/>
                  <p:pic>
                    <p:nvPicPr>
                      <p:cNvPr id="0" name=""/>
                      <p:cNvPicPr/>
                      <p:nvPr/>
                    </p:nvPicPr>
                    <p:blipFill>
                      <a:blip r:embed="rId4"/>
                      <a:stretch>
                        <a:fillRect/>
                      </a:stretch>
                    </p:blipFill>
                    <p:spPr>
                      <a:xfrm>
                        <a:off x="4020628" y="1888609"/>
                        <a:ext cx="4329864" cy="6477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64008174"/>
              </p:ext>
            </p:extLst>
          </p:nvPr>
        </p:nvGraphicFramePr>
        <p:xfrm>
          <a:off x="3948592" y="4021256"/>
          <a:ext cx="5195408" cy="649426"/>
        </p:xfrm>
        <a:graphic>
          <a:graphicData uri="http://schemas.openxmlformats.org/presentationml/2006/ole">
            <mc:AlternateContent xmlns:mc="http://schemas.openxmlformats.org/markup-compatibility/2006">
              <mc:Choice xmlns:v="urn:schemas-microsoft-com:vml" Requires="v">
                <p:oleObj spid="_x0000_s2056" name="Equation" r:id="rId5" imgW="1930400" imgH="241300" progId="Equation.3">
                  <p:embed/>
                </p:oleObj>
              </mc:Choice>
              <mc:Fallback>
                <p:oleObj name="Equation" r:id="rId5" imgW="1930400" imgH="241300" progId="Equation.3">
                  <p:embed/>
                  <p:pic>
                    <p:nvPicPr>
                      <p:cNvPr id="0" name=""/>
                      <p:cNvPicPr/>
                      <p:nvPr/>
                    </p:nvPicPr>
                    <p:blipFill>
                      <a:blip r:embed="rId6"/>
                      <a:stretch>
                        <a:fillRect/>
                      </a:stretch>
                    </p:blipFill>
                    <p:spPr>
                      <a:xfrm>
                        <a:off x="3948592" y="4021256"/>
                        <a:ext cx="5195408" cy="649426"/>
                      </a:xfrm>
                      <a:prstGeom prst="rect">
                        <a:avLst/>
                      </a:prstGeom>
                    </p:spPr>
                  </p:pic>
                </p:oleObj>
              </mc:Fallback>
            </mc:AlternateContent>
          </a:graphicData>
        </a:graphic>
      </p:graphicFrame>
      <p:sp>
        <p:nvSpPr>
          <p:cNvPr id="7" name="TextBox 6"/>
          <p:cNvSpPr txBox="1"/>
          <p:nvPr/>
        </p:nvSpPr>
        <p:spPr>
          <a:xfrm>
            <a:off x="3986300" y="2536384"/>
            <a:ext cx="5059021" cy="954107"/>
          </a:xfrm>
          <a:prstGeom prst="rect">
            <a:avLst/>
          </a:prstGeom>
          <a:solidFill>
            <a:schemeClr val="accent2">
              <a:lumMod val="20000"/>
              <a:lumOff val="80000"/>
            </a:schemeClr>
          </a:solidFill>
        </p:spPr>
        <p:txBody>
          <a:bodyPr wrap="square" rtlCol="0">
            <a:spAutoFit/>
          </a:bodyPr>
          <a:lstStyle/>
          <a:p>
            <a:pPr marL="457200" indent="-457200">
              <a:buFont typeface="Arial"/>
              <a:buChar char="•"/>
            </a:pPr>
            <a:r>
              <a:rPr lang="en-US" sz="2800">
                <a:latin typeface="Times New Roman"/>
                <a:cs typeface="Times New Roman"/>
              </a:rPr>
              <a:t>Correction using GCM forecast and Observation data</a:t>
            </a:r>
          </a:p>
        </p:txBody>
      </p:sp>
      <p:sp>
        <p:nvSpPr>
          <p:cNvPr id="8" name="TextBox 7"/>
          <p:cNvSpPr txBox="1"/>
          <p:nvPr/>
        </p:nvSpPr>
        <p:spPr>
          <a:xfrm>
            <a:off x="3951972" y="4593667"/>
            <a:ext cx="5059021" cy="1384995"/>
          </a:xfrm>
          <a:prstGeom prst="rect">
            <a:avLst/>
          </a:prstGeom>
          <a:solidFill>
            <a:schemeClr val="accent2">
              <a:lumMod val="20000"/>
              <a:lumOff val="80000"/>
            </a:schemeClr>
          </a:solidFill>
        </p:spPr>
        <p:txBody>
          <a:bodyPr wrap="square" rtlCol="0">
            <a:spAutoFit/>
          </a:bodyPr>
          <a:lstStyle/>
          <a:p>
            <a:pPr marL="457200" indent="-457200">
              <a:buFont typeface="Arial"/>
              <a:buChar char="•"/>
            </a:pPr>
            <a:r>
              <a:rPr lang="en-US" sz="2800">
                <a:latin typeface="Times New Roman"/>
                <a:cs typeface="Times New Roman"/>
              </a:rPr>
              <a:t>Correction using GCM forecast, RCM simulation and Observation data</a:t>
            </a:r>
          </a:p>
        </p:txBody>
      </p:sp>
      <p:sp>
        <p:nvSpPr>
          <p:cNvPr id="9" name="Content Placeholder 2"/>
          <p:cNvSpPr txBox="1">
            <a:spLocks/>
          </p:cNvSpPr>
          <p:nvPr/>
        </p:nvSpPr>
        <p:spPr>
          <a:xfrm>
            <a:off x="4020628" y="876788"/>
            <a:ext cx="4478392" cy="793693"/>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spcAft>
                <a:spcPts val="0"/>
              </a:spcAft>
              <a:buSzPct val="90000"/>
              <a:buFont typeface="Wingdings" pitchFamily="2" charset="2"/>
              <a:buChar char=""/>
              <a:defRPr sz="28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1pPr>
            <a:lvl2pPr marL="914400" indent="-457200" algn="l" defTabSz="914400" rtl="0" eaLnBrk="1" latinLnBrk="0" hangingPunct="1">
              <a:spcBef>
                <a:spcPts val="1000"/>
              </a:spcBef>
              <a:spcAft>
                <a:spcPts val="0"/>
              </a:spcAft>
              <a:buSzPct val="90000"/>
              <a:buFont typeface="Wingdings" pitchFamily="2" charset="2"/>
              <a:buChar char=""/>
              <a:defRPr sz="24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2pPr>
            <a:lvl3pPr marL="1371600" indent="-457200" algn="l" defTabSz="914400" rtl="0" eaLnBrk="1" latinLnBrk="0" hangingPunct="1">
              <a:spcBef>
                <a:spcPts val="1000"/>
              </a:spcBef>
              <a:spcAft>
                <a:spcPts val="0"/>
              </a:spcAft>
              <a:buSzPct val="90000"/>
              <a:buFont typeface="Wingdings" pitchFamily="2" charset="2"/>
              <a:buChar char=""/>
              <a:defRPr sz="24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3pPr>
            <a:lvl4pPr marL="1828800" indent="-457200" algn="l" defTabSz="914400" rtl="0" eaLnBrk="1" latinLnBrk="0" hangingPunct="1">
              <a:spcBef>
                <a:spcPts val="1000"/>
              </a:spcBef>
              <a:spcAft>
                <a:spcPts val="0"/>
              </a:spcAft>
              <a:buSzPct val="90000"/>
              <a:buFont typeface="Wingdings" pitchFamily="2" charset="2"/>
              <a:buChar char=""/>
              <a:defRPr sz="20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4pPr>
            <a:lvl5pPr marL="2286000" indent="-457200" algn="l" defTabSz="914400" rtl="0" eaLnBrk="1" latinLnBrk="0" hangingPunct="1">
              <a:spcBef>
                <a:spcPts val="1000"/>
              </a:spcBef>
              <a:spcAft>
                <a:spcPts val="0"/>
              </a:spcAft>
              <a:buSzPct val="90000"/>
              <a:buFont typeface="Wingdings" pitchFamily="2" charset="2"/>
              <a:buChar char=""/>
              <a:defRPr sz="2000" kern="1200">
                <a:solidFill>
                  <a:srgbClr val="000090"/>
                </a:solidFill>
                <a:effectLst>
                  <a:outerShdw blurRad="101600" dist="12700" dir="3600000" algn="tl" rotWithShape="0">
                    <a:prstClr val="black">
                      <a:alpha val="30000"/>
                    </a:prstClr>
                  </a:outerShdw>
                </a:effectLst>
                <a:latin typeface="Times New Roman"/>
                <a:ea typeface="+mn-ea"/>
                <a:cs typeface="Times New Roman"/>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a:spcBef>
                <a:spcPts val="600"/>
              </a:spcBef>
            </a:pPr>
            <a:r>
              <a:rPr lang="en-US" sz="3200"/>
              <a:t>Statistical Corrections:</a:t>
            </a:r>
          </a:p>
          <a:p>
            <a:pPr lvl="1">
              <a:spcBef>
                <a:spcPts val="600"/>
              </a:spcBef>
            </a:pPr>
            <a:endParaRPr lang="en-US"/>
          </a:p>
          <a:p>
            <a:pPr lvl="2">
              <a:spcBef>
                <a:spcPts val="600"/>
              </a:spcBef>
            </a:pPr>
            <a:endParaRPr lang="en-US" sz="2800"/>
          </a:p>
        </p:txBody>
      </p:sp>
    </p:spTree>
    <p:extLst>
      <p:ext uri="{BB962C8B-B14F-4D97-AF65-F5344CB8AC3E}">
        <p14:creationId xmlns:p14="http://schemas.microsoft.com/office/powerpoint/2010/main" val="28653709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07340" y="1643952"/>
            <a:ext cx="2505910" cy="830997"/>
          </a:xfrm>
          <a:prstGeom prst="rect">
            <a:avLst/>
          </a:prstGeom>
          <a:noFill/>
          <a:ln w="28575" cmpd="sng">
            <a:solidFill>
              <a:srgbClr val="0000FF"/>
            </a:solidFill>
          </a:ln>
        </p:spPr>
        <p:txBody>
          <a:bodyPr wrap="square" rtlCol="0">
            <a:spAutoFit/>
          </a:bodyPr>
          <a:lstStyle/>
          <a:p>
            <a:pPr algn="ctr"/>
            <a:r>
              <a:rPr lang="en-US" sz="2400">
                <a:latin typeface="Times New Roman"/>
                <a:cs typeface="Times New Roman"/>
              </a:rPr>
              <a:t>Obs_Ope (2012-2014)</a:t>
            </a:r>
            <a:endParaRPr lang="en-US" sz="2400">
              <a:latin typeface="Times New Roman"/>
              <a:cs typeface="Times New Roman"/>
            </a:endParaRPr>
          </a:p>
        </p:txBody>
      </p:sp>
      <p:sp>
        <p:nvSpPr>
          <p:cNvPr id="8" name="TextBox 7"/>
          <p:cNvSpPr txBox="1"/>
          <p:nvPr/>
        </p:nvSpPr>
        <p:spPr>
          <a:xfrm>
            <a:off x="6024504" y="524731"/>
            <a:ext cx="2505910" cy="830997"/>
          </a:xfrm>
          <a:prstGeom prst="rect">
            <a:avLst/>
          </a:prstGeom>
          <a:noFill/>
          <a:ln w="28575" cmpd="sng">
            <a:solidFill>
              <a:srgbClr val="0000FF"/>
            </a:solidFill>
          </a:ln>
        </p:spPr>
        <p:txBody>
          <a:bodyPr wrap="square" rtlCol="0">
            <a:spAutoFit/>
          </a:bodyPr>
          <a:lstStyle/>
          <a:p>
            <a:pPr algn="ctr"/>
            <a:r>
              <a:rPr lang="en-US" sz="2400">
                <a:latin typeface="Times New Roman"/>
                <a:cs typeface="Times New Roman"/>
              </a:rPr>
              <a:t>Obs_Cli (1982-2009)</a:t>
            </a:r>
            <a:endParaRPr lang="en-US" sz="2400">
              <a:latin typeface="Times New Roman"/>
              <a:cs typeface="Times New Roman"/>
            </a:endParaRPr>
          </a:p>
        </p:txBody>
      </p:sp>
      <p:sp>
        <p:nvSpPr>
          <p:cNvPr id="9" name="TextBox 8"/>
          <p:cNvSpPr txBox="1"/>
          <p:nvPr/>
        </p:nvSpPr>
        <p:spPr>
          <a:xfrm>
            <a:off x="6024504" y="5543032"/>
            <a:ext cx="2505910" cy="830997"/>
          </a:xfrm>
          <a:prstGeom prst="rect">
            <a:avLst/>
          </a:prstGeom>
          <a:solidFill>
            <a:schemeClr val="accent3">
              <a:lumMod val="40000"/>
              <a:lumOff val="60000"/>
            </a:schemeClr>
          </a:solidFill>
          <a:ln w="28575" cmpd="sng">
            <a:solidFill>
              <a:srgbClr val="0000FF"/>
            </a:solidFill>
          </a:ln>
        </p:spPr>
        <p:txBody>
          <a:bodyPr wrap="square" rtlCol="0">
            <a:spAutoFit/>
          </a:bodyPr>
          <a:lstStyle/>
          <a:p>
            <a:pPr algn="ctr"/>
            <a:r>
              <a:rPr lang="en-US" sz="2400">
                <a:latin typeface="Times New Roman"/>
                <a:cs typeface="Times New Roman"/>
              </a:rPr>
              <a:t>CLIM (1981-2010)</a:t>
            </a:r>
            <a:endParaRPr lang="en-US" sz="2400">
              <a:latin typeface="Times New Roman"/>
              <a:cs typeface="Times New Roman"/>
            </a:endParaRPr>
          </a:p>
        </p:txBody>
      </p:sp>
      <p:grpSp>
        <p:nvGrpSpPr>
          <p:cNvPr id="25" name="Group 24"/>
          <p:cNvGrpSpPr/>
          <p:nvPr/>
        </p:nvGrpSpPr>
        <p:grpSpPr>
          <a:xfrm>
            <a:off x="59043" y="2110815"/>
            <a:ext cx="1666960" cy="1372887"/>
            <a:chOff x="41879" y="2299586"/>
            <a:chExt cx="1666960" cy="1372887"/>
          </a:xfrm>
        </p:grpSpPr>
        <p:sp>
          <p:nvSpPr>
            <p:cNvPr id="18" name="Freeform 17"/>
            <p:cNvSpPr/>
            <p:nvPr/>
          </p:nvSpPr>
          <p:spPr>
            <a:xfrm flipH="1">
              <a:off x="816336" y="2299586"/>
              <a:ext cx="669388" cy="1372887"/>
            </a:xfrm>
            <a:custGeom>
              <a:avLst/>
              <a:gdLst>
                <a:gd name="connsiteX0" fmla="*/ 0 w 669388"/>
                <a:gd name="connsiteY0" fmla="*/ 17161 h 1372887"/>
                <a:gd name="connsiteX1" fmla="*/ 652224 w 669388"/>
                <a:gd name="connsiteY1" fmla="*/ 0 h 1372887"/>
                <a:gd name="connsiteX2" fmla="*/ 669388 w 669388"/>
                <a:gd name="connsiteY2" fmla="*/ 1372887 h 1372887"/>
                <a:gd name="connsiteX3" fmla="*/ 17164 w 669388"/>
                <a:gd name="connsiteY3" fmla="*/ 1372887 h 1372887"/>
              </a:gdLst>
              <a:ahLst/>
              <a:cxnLst>
                <a:cxn ang="0">
                  <a:pos x="connsiteX0" y="connsiteY0"/>
                </a:cxn>
                <a:cxn ang="0">
                  <a:pos x="connsiteX1" y="connsiteY1"/>
                </a:cxn>
                <a:cxn ang="0">
                  <a:pos x="connsiteX2" y="connsiteY2"/>
                </a:cxn>
                <a:cxn ang="0">
                  <a:pos x="connsiteX3" y="connsiteY3"/>
                </a:cxn>
              </a:cxnLst>
              <a:rect l="l" t="t" r="r" b="b"/>
              <a:pathLst>
                <a:path w="669388" h="1372887">
                  <a:moveTo>
                    <a:pt x="0" y="17161"/>
                  </a:moveTo>
                  <a:lnTo>
                    <a:pt x="652224" y="0"/>
                  </a:lnTo>
                  <a:lnTo>
                    <a:pt x="669388" y="1372887"/>
                  </a:lnTo>
                  <a:lnTo>
                    <a:pt x="17164" y="1372887"/>
                  </a:lnTo>
                </a:path>
              </a:pathLst>
            </a:custGeom>
            <a:noFill/>
            <a:ln w="38100" cmpd="sng">
              <a:solidFill>
                <a:srgbClr val="FF000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4" name="Group 13"/>
            <p:cNvGrpSpPr/>
            <p:nvPr/>
          </p:nvGrpSpPr>
          <p:grpSpPr>
            <a:xfrm>
              <a:off x="41879" y="2663720"/>
              <a:ext cx="1666960" cy="633495"/>
              <a:chOff x="3207552" y="2632911"/>
              <a:chExt cx="1666960" cy="633495"/>
            </a:xfrm>
          </p:grpSpPr>
          <p:sp>
            <p:nvSpPr>
              <p:cNvPr id="13" name="Rounded Rectangle 12"/>
              <p:cNvSpPr/>
              <p:nvPr/>
            </p:nvSpPr>
            <p:spPr>
              <a:xfrm>
                <a:off x="3207552" y="2632911"/>
                <a:ext cx="1666960" cy="633495"/>
              </a:xfrm>
              <a:prstGeom prst="roundRect">
                <a:avLst/>
              </a:prstGeom>
              <a:solidFill>
                <a:schemeClr val="accent1">
                  <a:lumMod val="40000"/>
                  <a:lumOff val="60000"/>
                </a:schemeClr>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207552" y="2632911"/>
                <a:ext cx="1666960" cy="584776"/>
              </a:xfrm>
              <a:prstGeom prst="rect">
                <a:avLst/>
              </a:prstGeom>
              <a:noFill/>
              <a:ln w="28575" cmpd="sng">
                <a:noFill/>
              </a:ln>
            </p:spPr>
            <p:txBody>
              <a:bodyPr wrap="square" rtlCol="0">
                <a:spAutoFit/>
              </a:bodyPr>
              <a:lstStyle/>
              <a:p>
                <a:pPr algn="ctr"/>
                <a:r>
                  <a:rPr lang="en-US" sz="3200" b="1">
                    <a:solidFill>
                      <a:srgbClr val="FF0000"/>
                    </a:solidFill>
                    <a:latin typeface="Times New Roman"/>
                    <a:cs typeface="Times New Roman"/>
                  </a:rPr>
                  <a:t>RegCM </a:t>
                </a:r>
                <a:endParaRPr lang="en-US" sz="3200" b="1">
                  <a:solidFill>
                    <a:srgbClr val="FF0000"/>
                  </a:solidFill>
                  <a:latin typeface="Times New Roman"/>
                  <a:cs typeface="Times New Roman"/>
                </a:endParaRPr>
              </a:p>
            </p:txBody>
          </p:sp>
        </p:grpSp>
      </p:grpSp>
      <p:sp>
        <p:nvSpPr>
          <p:cNvPr id="4" name="TextBox 3"/>
          <p:cNvSpPr txBox="1"/>
          <p:nvPr/>
        </p:nvSpPr>
        <p:spPr>
          <a:xfrm>
            <a:off x="1493263" y="524731"/>
            <a:ext cx="2505910" cy="830997"/>
          </a:xfrm>
          <a:prstGeom prst="rect">
            <a:avLst/>
          </a:prstGeom>
          <a:solidFill>
            <a:schemeClr val="accent2">
              <a:lumMod val="40000"/>
              <a:lumOff val="60000"/>
            </a:schemeClr>
          </a:solidFill>
          <a:ln w="28575" cmpd="sng">
            <a:solidFill>
              <a:srgbClr val="0000FF"/>
            </a:solidFill>
          </a:ln>
        </p:spPr>
        <p:txBody>
          <a:bodyPr wrap="square" rtlCol="0">
            <a:spAutoFit/>
          </a:bodyPr>
          <a:lstStyle/>
          <a:p>
            <a:pPr algn="ctr"/>
            <a:r>
              <a:rPr lang="en-US" sz="2400">
                <a:latin typeface="Times New Roman"/>
                <a:cs typeface="Times New Roman"/>
              </a:rPr>
              <a:t>CFS_Rfc (1982-2009)</a:t>
            </a:r>
            <a:endParaRPr lang="en-US" sz="2400">
              <a:latin typeface="Times New Roman"/>
              <a:cs typeface="Times New Roman"/>
            </a:endParaRPr>
          </a:p>
        </p:txBody>
      </p:sp>
      <p:sp>
        <p:nvSpPr>
          <p:cNvPr id="5" name="TextBox 4"/>
          <p:cNvSpPr txBox="1"/>
          <p:nvPr/>
        </p:nvSpPr>
        <p:spPr>
          <a:xfrm>
            <a:off x="1493263" y="1655314"/>
            <a:ext cx="2505910" cy="830997"/>
          </a:xfrm>
          <a:prstGeom prst="rect">
            <a:avLst/>
          </a:prstGeom>
          <a:solidFill>
            <a:srgbClr val="B9E7DD"/>
          </a:solidFill>
          <a:ln w="28575" cmpd="sng">
            <a:solidFill>
              <a:srgbClr val="0000FF"/>
            </a:solidFill>
          </a:ln>
        </p:spPr>
        <p:txBody>
          <a:bodyPr wrap="square" rtlCol="0">
            <a:spAutoFit/>
          </a:bodyPr>
          <a:lstStyle/>
          <a:p>
            <a:pPr algn="ctr"/>
            <a:r>
              <a:rPr lang="en-US" sz="2400">
                <a:latin typeface="Times New Roman"/>
                <a:cs typeface="Times New Roman"/>
              </a:rPr>
              <a:t>CFS_Ope (2012-2014)</a:t>
            </a:r>
            <a:endParaRPr lang="en-US" sz="2400">
              <a:latin typeface="Times New Roman"/>
              <a:cs typeface="Times New Roman"/>
            </a:endParaRPr>
          </a:p>
        </p:txBody>
      </p:sp>
      <p:sp>
        <p:nvSpPr>
          <p:cNvPr id="6" name="TextBox 5"/>
          <p:cNvSpPr txBox="1"/>
          <p:nvPr/>
        </p:nvSpPr>
        <p:spPr>
          <a:xfrm>
            <a:off x="1493263" y="3094796"/>
            <a:ext cx="2505910" cy="830997"/>
          </a:xfrm>
          <a:prstGeom prst="rect">
            <a:avLst/>
          </a:prstGeom>
          <a:solidFill>
            <a:srgbClr val="B9E7DD"/>
          </a:solidFill>
          <a:ln w="28575" cmpd="sng">
            <a:solidFill>
              <a:srgbClr val="0000FF"/>
            </a:solidFill>
          </a:ln>
        </p:spPr>
        <p:txBody>
          <a:bodyPr wrap="square" rtlCol="0">
            <a:spAutoFit/>
          </a:bodyPr>
          <a:lstStyle/>
          <a:p>
            <a:pPr algn="ctr"/>
            <a:r>
              <a:rPr lang="en-US" sz="2400">
                <a:latin typeface="Times New Roman"/>
                <a:cs typeface="Times New Roman"/>
              </a:rPr>
              <a:t>RCM_CFS (2012-2014)</a:t>
            </a:r>
            <a:endParaRPr lang="en-US" sz="2400">
              <a:latin typeface="Times New Roman"/>
              <a:cs typeface="Times New Roman"/>
            </a:endParaRPr>
          </a:p>
        </p:txBody>
      </p:sp>
      <p:grpSp>
        <p:nvGrpSpPr>
          <p:cNvPr id="26" name="Group 25"/>
          <p:cNvGrpSpPr/>
          <p:nvPr/>
        </p:nvGrpSpPr>
        <p:grpSpPr>
          <a:xfrm>
            <a:off x="66600" y="4545640"/>
            <a:ext cx="1666960" cy="1372887"/>
            <a:chOff x="41879" y="2299586"/>
            <a:chExt cx="1666960" cy="1372887"/>
          </a:xfrm>
        </p:grpSpPr>
        <p:sp>
          <p:nvSpPr>
            <p:cNvPr id="27" name="Freeform 26"/>
            <p:cNvSpPr/>
            <p:nvPr/>
          </p:nvSpPr>
          <p:spPr>
            <a:xfrm flipH="1">
              <a:off x="816336" y="2299586"/>
              <a:ext cx="669388" cy="1372887"/>
            </a:xfrm>
            <a:custGeom>
              <a:avLst/>
              <a:gdLst>
                <a:gd name="connsiteX0" fmla="*/ 0 w 669388"/>
                <a:gd name="connsiteY0" fmla="*/ 17161 h 1372887"/>
                <a:gd name="connsiteX1" fmla="*/ 652224 w 669388"/>
                <a:gd name="connsiteY1" fmla="*/ 0 h 1372887"/>
                <a:gd name="connsiteX2" fmla="*/ 669388 w 669388"/>
                <a:gd name="connsiteY2" fmla="*/ 1372887 h 1372887"/>
                <a:gd name="connsiteX3" fmla="*/ 17164 w 669388"/>
                <a:gd name="connsiteY3" fmla="*/ 1372887 h 1372887"/>
              </a:gdLst>
              <a:ahLst/>
              <a:cxnLst>
                <a:cxn ang="0">
                  <a:pos x="connsiteX0" y="connsiteY0"/>
                </a:cxn>
                <a:cxn ang="0">
                  <a:pos x="connsiteX1" y="connsiteY1"/>
                </a:cxn>
                <a:cxn ang="0">
                  <a:pos x="connsiteX2" y="connsiteY2"/>
                </a:cxn>
                <a:cxn ang="0">
                  <a:pos x="connsiteX3" y="connsiteY3"/>
                </a:cxn>
              </a:cxnLst>
              <a:rect l="l" t="t" r="r" b="b"/>
              <a:pathLst>
                <a:path w="669388" h="1372887">
                  <a:moveTo>
                    <a:pt x="0" y="17161"/>
                  </a:moveTo>
                  <a:lnTo>
                    <a:pt x="652224" y="0"/>
                  </a:lnTo>
                  <a:lnTo>
                    <a:pt x="669388" y="1372887"/>
                  </a:lnTo>
                  <a:lnTo>
                    <a:pt x="17164" y="1372887"/>
                  </a:lnTo>
                </a:path>
              </a:pathLst>
            </a:custGeom>
            <a:noFill/>
            <a:ln w="38100" cmpd="sng">
              <a:solidFill>
                <a:srgbClr val="FF000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8" name="Group 27"/>
            <p:cNvGrpSpPr/>
            <p:nvPr/>
          </p:nvGrpSpPr>
          <p:grpSpPr>
            <a:xfrm>
              <a:off x="41879" y="2663720"/>
              <a:ext cx="1666960" cy="633495"/>
              <a:chOff x="3207552" y="2632911"/>
              <a:chExt cx="1666960" cy="633495"/>
            </a:xfrm>
          </p:grpSpPr>
          <p:sp>
            <p:nvSpPr>
              <p:cNvPr id="29" name="Rounded Rectangle 28"/>
              <p:cNvSpPr/>
              <p:nvPr/>
            </p:nvSpPr>
            <p:spPr>
              <a:xfrm>
                <a:off x="3207552" y="2632911"/>
                <a:ext cx="1666960" cy="633495"/>
              </a:xfrm>
              <a:prstGeom prst="roundRect">
                <a:avLst/>
              </a:prstGeom>
              <a:solidFill>
                <a:schemeClr val="accent1">
                  <a:lumMod val="40000"/>
                  <a:lumOff val="60000"/>
                </a:schemeClr>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3207552" y="2632911"/>
                <a:ext cx="1666960" cy="584776"/>
              </a:xfrm>
              <a:prstGeom prst="rect">
                <a:avLst/>
              </a:prstGeom>
              <a:noFill/>
              <a:ln w="28575" cmpd="sng">
                <a:noFill/>
              </a:ln>
            </p:spPr>
            <p:txBody>
              <a:bodyPr wrap="square" rtlCol="0">
                <a:spAutoFit/>
              </a:bodyPr>
              <a:lstStyle/>
              <a:p>
                <a:pPr algn="ctr"/>
                <a:r>
                  <a:rPr lang="en-US" sz="3200" b="1">
                    <a:solidFill>
                      <a:srgbClr val="FF0000"/>
                    </a:solidFill>
                    <a:latin typeface="Times New Roman"/>
                    <a:cs typeface="Times New Roman"/>
                  </a:rPr>
                  <a:t>RegCM </a:t>
                </a:r>
                <a:endParaRPr lang="en-US" sz="3200" b="1">
                  <a:solidFill>
                    <a:srgbClr val="FF0000"/>
                  </a:solidFill>
                  <a:latin typeface="Times New Roman"/>
                  <a:cs typeface="Times New Roman"/>
                </a:endParaRPr>
              </a:p>
            </p:txBody>
          </p:sp>
        </p:grpSp>
      </p:grpSp>
      <p:sp>
        <p:nvSpPr>
          <p:cNvPr id="10" name="TextBox 9"/>
          <p:cNvSpPr txBox="1"/>
          <p:nvPr/>
        </p:nvSpPr>
        <p:spPr>
          <a:xfrm>
            <a:off x="1493263" y="5556094"/>
            <a:ext cx="2505910" cy="830997"/>
          </a:xfrm>
          <a:prstGeom prst="rect">
            <a:avLst/>
          </a:prstGeom>
          <a:solidFill>
            <a:schemeClr val="accent4">
              <a:lumMod val="40000"/>
              <a:lumOff val="60000"/>
            </a:schemeClr>
          </a:solidFill>
          <a:ln w="28575" cmpd="sng">
            <a:solidFill>
              <a:srgbClr val="0000FF"/>
            </a:solidFill>
          </a:ln>
        </p:spPr>
        <p:txBody>
          <a:bodyPr wrap="square" rtlCol="0">
            <a:spAutoFit/>
          </a:bodyPr>
          <a:lstStyle/>
          <a:p>
            <a:pPr algn="ctr"/>
            <a:r>
              <a:rPr lang="en-US" sz="2400">
                <a:latin typeface="Times New Roman"/>
                <a:cs typeface="Times New Roman"/>
              </a:rPr>
              <a:t>RCM_CFSR (1982-2009)</a:t>
            </a:r>
            <a:endParaRPr lang="en-US" sz="2400">
              <a:latin typeface="Times New Roman"/>
              <a:cs typeface="Times New Roman"/>
            </a:endParaRPr>
          </a:p>
        </p:txBody>
      </p:sp>
      <p:sp>
        <p:nvSpPr>
          <p:cNvPr id="11" name="TextBox 10"/>
          <p:cNvSpPr txBox="1"/>
          <p:nvPr/>
        </p:nvSpPr>
        <p:spPr>
          <a:xfrm>
            <a:off x="1493263" y="4098522"/>
            <a:ext cx="2505910" cy="830997"/>
          </a:xfrm>
          <a:prstGeom prst="rect">
            <a:avLst/>
          </a:prstGeom>
          <a:solidFill>
            <a:schemeClr val="accent4">
              <a:lumMod val="20000"/>
              <a:lumOff val="80000"/>
            </a:schemeClr>
          </a:solidFill>
          <a:ln w="28575" cmpd="sng">
            <a:solidFill>
              <a:srgbClr val="0000FF"/>
            </a:solidFill>
          </a:ln>
        </p:spPr>
        <p:txBody>
          <a:bodyPr wrap="square" rtlCol="0">
            <a:spAutoFit/>
          </a:bodyPr>
          <a:lstStyle/>
          <a:p>
            <a:pPr algn="ctr"/>
            <a:r>
              <a:rPr lang="en-US" sz="2400">
                <a:latin typeface="Times New Roman"/>
                <a:cs typeface="Times New Roman"/>
              </a:rPr>
              <a:t>CFSR (1982-2009)</a:t>
            </a:r>
            <a:endParaRPr lang="en-US" sz="2400">
              <a:latin typeface="Times New Roman"/>
              <a:cs typeface="Times New Roman"/>
            </a:endParaRPr>
          </a:p>
        </p:txBody>
      </p:sp>
      <p:sp>
        <p:nvSpPr>
          <p:cNvPr id="31" name="TextBox 30"/>
          <p:cNvSpPr txBox="1"/>
          <p:nvPr/>
        </p:nvSpPr>
        <p:spPr>
          <a:xfrm>
            <a:off x="4239451" y="507806"/>
            <a:ext cx="1598320" cy="830997"/>
          </a:xfrm>
          <a:prstGeom prst="rect">
            <a:avLst/>
          </a:prstGeom>
          <a:solidFill>
            <a:schemeClr val="accent6">
              <a:lumMod val="40000"/>
              <a:lumOff val="60000"/>
            </a:schemeClr>
          </a:solidFill>
          <a:ln w="28575" cmpd="sng">
            <a:solidFill>
              <a:schemeClr val="accent2">
                <a:lumMod val="75000"/>
              </a:schemeClr>
            </a:solidFill>
          </a:ln>
        </p:spPr>
        <p:txBody>
          <a:bodyPr wrap="square" rtlCol="0">
            <a:spAutoFit/>
          </a:bodyPr>
          <a:lstStyle/>
          <a:p>
            <a:pPr algn="ctr"/>
            <a:r>
              <a:rPr lang="en-US" sz="2400" b="1">
                <a:latin typeface="Times New Roman"/>
                <a:cs typeface="Times New Roman"/>
              </a:rPr>
              <a:t>GCM Cor. Coeffs. </a:t>
            </a:r>
            <a:endParaRPr lang="en-US" sz="2400" b="1">
              <a:latin typeface="Times New Roman"/>
              <a:cs typeface="Times New Roman"/>
            </a:endParaRPr>
          </a:p>
        </p:txBody>
      </p:sp>
      <p:sp>
        <p:nvSpPr>
          <p:cNvPr id="32" name="TextBox 31"/>
          <p:cNvSpPr txBox="1"/>
          <p:nvPr/>
        </p:nvSpPr>
        <p:spPr>
          <a:xfrm>
            <a:off x="4239451" y="5556094"/>
            <a:ext cx="1598320" cy="830997"/>
          </a:xfrm>
          <a:prstGeom prst="rect">
            <a:avLst/>
          </a:prstGeom>
          <a:solidFill>
            <a:schemeClr val="accent6">
              <a:lumMod val="40000"/>
              <a:lumOff val="60000"/>
            </a:schemeClr>
          </a:solidFill>
          <a:ln w="28575" cmpd="sng">
            <a:solidFill>
              <a:schemeClr val="accent2">
                <a:lumMod val="75000"/>
              </a:schemeClr>
            </a:solidFill>
          </a:ln>
        </p:spPr>
        <p:txBody>
          <a:bodyPr wrap="square" rtlCol="0">
            <a:spAutoFit/>
          </a:bodyPr>
          <a:lstStyle/>
          <a:p>
            <a:pPr algn="ctr"/>
            <a:r>
              <a:rPr lang="en-US" sz="2400" b="1">
                <a:latin typeface="Times New Roman"/>
                <a:cs typeface="Times New Roman"/>
              </a:rPr>
              <a:t>RCM Cor. Coeffs. </a:t>
            </a:r>
            <a:endParaRPr lang="en-US" sz="2400" b="1">
              <a:latin typeface="Times New Roman"/>
              <a:cs typeface="Times New Roman"/>
            </a:endParaRPr>
          </a:p>
        </p:txBody>
      </p:sp>
      <p:sp>
        <p:nvSpPr>
          <p:cNvPr id="34" name="Freeform 33"/>
          <p:cNvSpPr/>
          <p:nvPr/>
        </p:nvSpPr>
        <p:spPr>
          <a:xfrm>
            <a:off x="2832023" y="291739"/>
            <a:ext cx="1990997" cy="205934"/>
          </a:xfrm>
          <a:custGeom>
            <a:avLst/>
            <a:gdLst>
              <a:gd name="connsiteX0" fmla="*/ 0 w 1990997"/>
              <a:gd name="connsiteY0" fmla="*/ 205934 h 205934"/>
              <a:gd name="connsiteX1" fmla="*/ 0 w 1990997"/>
              <a:gd name="connsiteY1" fmla="*/ 17162 h 205934"/>
              <a:gd name="connsiteX2" fmla="*/ 1973833 w 1990997"/>
              <a:gd name="connsiteY2" fmla="*/ 0 h 205934"/>
              <a:gd name="connsiteX3" fmla="*/ 1990997 w 1990997"/>
              <a:gd name="connsiteY3" fmla="*/ 205934 h 205934"/>
            </a:gdLst>
            <a:ahLst/>
            <a:cxnLst>
              <a:cxn ang="0">
                <a:pos x="connsiteX0" y="connsiteY0"/>
              </a:cxn>
              <a:cxn ang="0">
                <a:pos x="connsiteX1" y="connsiteY1"/>
              </a:cxn>
              <a:cxn ang="0">
                <a:pos x="connsiteX2" y="connsiteY2"/>
              </a:cxn>
              <a:cxn ang="0">
                <a:pos x="connsiteX3" y="connsiteY3"/>
              </a:cxn>
            </a:cxnLst>
            <a:rect l="l" t="t" r="r" b="b"/>
            <a:pathLst>
              <a:path w="1990997" h="205934">
                <a:moveTo>
                  <a:pt x="0" y="205934"/>
                </a:moveTo>
                <a:lnTo>
                  <a:pt x="0" y="17162"/>
                </a:lnTo>
                <a:lnTo>
                  <a:pt x="1973833" y="0"/>
                </a:lnTo>
                <a:lnTo>
                  <a:pt x="1990997" y="205934"/>
                </a:lnTo>
              </a:path>
            </a:pathLst>
          </a:custGeom>
          <a:noFill/>
          <a:ln w="38100" cmpd="sng">
            <a:solidFill>
              <a:srgbClr val="000090"/>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Freeform 34"/>
          <p:cNvSpPr/>
          <p:nvPr/>
        </p:nvSpPr>
        <p:spPr>
          <a:xfrm flipH="1">
            <a:off x="5183481" y="304799"/>
            <a:ext cx="1990997" cy="205934"/>
          </a:xfrm>
          <a:custGeom>
            <a:avLst/>
            <a:gdLst>
              <a:gd name="connsiteX0" fmla="*/ 0 w 1990997"/>
              <a:gd name="connsiteY0" fmla="*/ 205934 h 205934"/>
              <a:gd name="connsiteX1" fmla="*/ 0 w 1990997"/>
              <a:gd name="connsiteY1" fmla="*/ 17162 h 205934"/>
              <a:gd name="connsiteX2" fmla="*/ 1973833 w 1990997"/>
              <a:gd name="connsiteY2" fmla="*/ 0 h 205934"/>
              <a:gd name="connsiteX3" fmla="*/ 1990997 w 1990997"/>
              <a:gd name="connsiteY3" fmla="*/ 205934 h 205934"/>
            </a:gdLst>
            <a:ahLst/>
            <a:cxnLst>
              <a:cxn ang="0">
                <a:pos x="connsiteX0" y="connsiteY0"/>
              </a:cxn>
              <a:cxn ang="0">
                <a:pos x="connsiteX1" y="connsiteY1"/>
              </a:cxn>
              <a:cxn ang="0">
                <a:pos x="connsiteX2" y="connsiteY2"/>
              </a:cxn>
              <a:cxn ang="0">
                <a:pos x="connsiteX3" y="connsiteY3"/>
              </a:cxn>
            </a:cxnLst>
            <a:rect l="l" t="t" r="r" b="b"/>
            <a:pathLst>
              <a:path w="1990997" h="205934">
                <a:moveTo>
                  <a:pt x="0" y="205934"/>
                </a:moveTo>
                <a:lnTo>
                  <a:pt x="0" y="17162"/>
                </a:lnTo>
                <a:lnTo>
                  <a:pt x="1973833" y="0"/>
                </a:lnTo>
                <a:lnTo>
                  <a:pt x="1990997" y="205934"/>
                </a:lnTo>
              </a:path>
            </a:pathLst>
          </a:custGeom>
          <a:noFill/>
          <a:ln w="38100" cmpd="sng">
            <a:solidFill>
              <a:srgbClr val="000090"/>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Freeform 35"/>
          <p:cNvSpPr/>
          <p:nvPr/>
        </p:nvSpPr>
        <p:spPr>
          <a:xfrm flipV="1">
            <a:off x="2832025" y="6387091"/>
            <a:ext cx="1990997" cy="205934"/>
          </a:xfrm>
          <a:custGeom>
            <a:avLst/>
            <a:gdLst>
              <a:gd name="connsiteX0" fmla="*/ 0 w 1990997"/>
              <a:gd name="connsiteY0" fmla="*/ 205934 h 205934"/>
              <a:gd name="connsiteX1" fmla="*/ 0 w 1990997"/>
              <a:gd name="connsiteY1" fmla="*/ 17162 h 205934"/>
              <a:gd name="connsiteX2" fmla="*/ 1973833 w 1990997"/>
              <a:gd name="connsiteY2" fmla="*/ 0 h 205934"/>
              <a:gd name="connsiteX3" fmla="*/ 1990997 w 1990997"/>
              <a:gd name="connsiteY3" fmla="*/ 205934 h 205934"/>
            </a:gdLst>
            <a:ahLst/>
            <a:cxnLst>
              <a:cxn ang="0">
                <a:pos x="connsiteX0" y="connsiteY0"/>
              </a:cxn>
              <a:cxn ang="0">
                <a:pos x="connsiteX1" y="connsiteY1"/>
              </a:cxn>
              <a:cxn ang="0">
                <a:pos x="connsiteX2" y="connsiteY2"/>
              </a:cxn>
              <a:cxn ang="0">
                <a:pos x="connsiteX3" y="connsiteY3"/>
              </a:cxn>
            </a:cxnLst>
            <a:rect l="l" t="t" r="r" b="b"/>
            <a:pathLst>
              <a:path w="1990997" h="205934">
                <a:moveTo>
                  <a:pt x="0" y="205934"/>
                </a:moveTo>
                <a:lnTo>
                  <a:pt x="0" y="17162"/>
                </a:lnTo>
                <a:lnTo>
                  <a:pt x="1973833" y="0"/>
                </a:lnTo>
                <a:lnTo>
                  <a:pt x="1990997" y="205934"/>
                </a:lnTo>
              </a:path>
            </a:pathLst>
          </a:custGeom>
          <a:noFill/>
          <a:ln w="38100" cmpd="sng">
            <a:solidFill>
              <a:srgbClr val="000090"/>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Freeform 36"/>
          <p:cNvSpPr/>
          <p:nvPr/>
        </p:nvSpPr>
        <p:spPr>
          <a:xfrm>
            <a:off x="4788693" y="1355726"/>
            <a:ext cx="2368600" cy="4187306"/>
          </a:xfrm>
          <a:custGeom>
            <a:avLst/>
            <a:gdLst>
              <a:gd name="connsiteX0" fmla="*/ 2368600 w 2368600"/>
              <a:gd name="connsiteY0" fmla="*/ 0 h 4187306"/>
              <a:gd name="connsiteX1" fmla="*/ 2368600 w 2368600"/>
              <a:gd name="connsiteY1" fmla="*/ 188772 h 4187306"/>
              <a:gd name="connsiteX2" fmla="*/ 0 w 2368600"/>
              <a:gd name="connsiteY2" fmla="*/ 205933 h 4187306"/>
              <a:gd name="connsiteX3" fmla="*/ 34327 w 2368600"/>
              <a:gd name="connsiteY3" fmla="*/ 4187306 h 4187306"/>
            </a:gdLst>
            <a:ahLst/>
            <a:cxnLst>
              <a:cxn ang="0">
                <a:pos x="connsiteX0" y="connsiteY0"/>
              </a:cxn>
              <a:cxn ang="0">
                <a:pos x="connsiteX1" y="connsiteY1"/>
              </a:cxn>
              <a:cxn ang="0">
                <a:pos x="connsiteX2" y="connsiteY2"/>
              </a:cxn>
              <a:cxn ang="0">
                <a:pos x="connsiteX3" y="connsiteY3"/>
              </a:cxn>
            </a:cxnLst>
            <a:rect l="l" t="t" r="r" b="b"/>
            <a:pathLst>
              <a:path w="2368600" h="4187306">
                <a:moveTo>
                  <a:pt x="2368600" y="0"/>
                </a:moveTo>
                <a:lnTo>
                  <a:pt x="2368600" y="188772"/>
                </a:lnTo>
                <a:lnTo>
                  <a:pt x="0" y="205933"/>
                </a:lnTo>
                <a:lnTo>
                  <a:pt x="34327" y="4187306"/>
                </a:lnTo>
              </a:path>
            </a:pathLst>
          </a:custGeom>
          <a:noFill/>
          <a:ln w="38100" cmpd="sng">
            <a:solidFill>
              <a:srgbClr val="000090"/>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6024504" y="2624301"/>
            <a:ext cx="2505910" cy="830997"/>
          </a:xfrm>
          <a:prstGeom prst="rect">
            <a:avLst/>
          </a:prstGeom>
          <a:solidFill>
            <a:schemeClr val="accent2">
              <a:lumMod val="40000"/>
              <a:lumOff val="60000"/>
            </a:schemeClr>
          </a:solidFill>
          <a:ln w="28575" cmpd="sng">
            <a:solidFill>
              <a:srgbClr val="0000FF"/>
            </a:solidFill>
          </a:ln>
        </p:spPr>
        <p:txBody>
          <a:bodyPr wrap="square" rtlCol="0">
            <a:spAutoFit/>
          </a:bodyPr>
          <a:lstStyle/>
          <a:p>
            <a:pPr algn="ctr"/>
            <a:r>
              <a:rPr lang="en-US" sz="2400">
                <a:latin typeface="Times New Roman"/>
                <a:cs typeface="Times New Roman"/>
              </a:rPr>
              <a:t>CFS_Rfc_BC (1982-2009)</a:t>
            </a:r>
            <a:endParaRPr lang="en-US" sz="2400">
              <a:latin typeface="Times New Roman"/>
              <a:cs typeface="Times New Roman"/>
            </a:endParaRPr>
          </a:p>
        </p:txBody>
      </p:sp>
      <p:sp>
        <p:nvSpPr>
          <p:cNvPr id="39" name="TextBox 38"/>
          <p:cNvSpPr txBox="1"/>
          <p:nvPr/>
        </p:nvSpPr>
        <p:spPr>
          <a:xfrm>
            <a:off x="6024504" y="3607581"/>
            <a:ext cx="2505910" cy="830997"/>
          </a:xfrm>
          <a:prstGeom prst="rect">
            <a:avLst/>
          </a:prstGeom>
          <a:solidFill>
            <a:srgbClr val="B9E7DD"/>
          </a:solidFill>
          <a:ln w="28575" cmpd="sng">
            <a:solidFill>
              <a:srgbClr val="0000FF"/>
            </a:solidFill>
          </a:ln>
        </p:spPr>
        <p:txBody>
          <a:bodyPr wrap="square" rtlCol="0">
            <a:spAutoFit/>
          </a:bodyPr>
          <a:lstStyle/>
          <a:p>
            <a:pPr algn="ctr"/>
            <a:r>
              <a:rPr lang="en-US" sz="2400">
                <a:latin typeface="Times New Roman"/>
                <a:cs typeface="Times New Roman"/>
              </a:rPr>
              <a:t>CFS_Ope_BC (2012-2014)</a:t>
            </a:r>
            <a:endParaRPr lang="en-US" sz="2400">
              <a:latin typeface="Times New Roman"/>
              <a:cs typeface="Times New Roman"/>
            </a:endParaRPr>
          </a:p>
        </p:txBody>
      </p:sp>
      <p:sp>
        <p:nvSpPr>
          <p:cNvPr id="40" name="TextBox 39"/>
          <p:cNvSpPr txBox="1"/>
          <p:nvPr/>
        </p:nvSpPr>
        <p:spPr>
          <a:xfrm>
            <a:off x="6007340" y="4571770"/>
            <a:ext cx="2505910" cy="830997"/>
          </a:xfrm>
          <a:prstGeom prst="rect">
            <a:avLst/>
          </a:prstGeom>
          <a:solidFill>
            <a:srgbClr val="B9E7DD"/>
          </a:solidFill>
          <a:ln w="28575" cmpd="sng">
            <a:solidFill>
              <a:srgbClr val="0000FF"/>
            </a:solidFill>
          </a:ln>
        </p:spPr>
        <p:txBody>
          <a:bodyPr wrap="square" rtlCol="0">
            <a:spAutoFit/>
          </a:bodyPr>
          <a:lstStyle/>
          <a:p>
            <a:pPr algn="ctr"/>
            <a:r>
              <a:rPr lang="en-US" sz="2400">
                <a:latin typeface="Times New Roman"/>
                <a:cs typeface="Times New Roman"/>
              </a:rPr>
              <a:t>RCM_CFS_BC (2012-2014)</a:t>
            </a:r>
            <a:endParaRPr lang="en-US" sz="2400">
              <a:latin typeface="Times New Roman"/>
              <a:cs typeface="Times New Roman"/>
            </a:endParaRPr>
          </a:p>
        </p:txBody>
      </p:sp>
      <p:sp>
        <p:nvSpPr>
          <p:cNvPr id="42" name="Freeform 41"/>
          <p:cNvSpPr/>
          <p:nvPr/>
        </p:nvSpPr>
        <p:spPr>
          <a:xfrm>
            <a:off x="2814859" y="1338565"/>
            <a:ext cx="3226789" cy="1595981"/>
          </a:xfrm>
          <a:custGeom>
            <a:avLst/>
            <a:gdLst>
              <a:gd name="connsiteX0" fmla="*/ 0 w 3226789"/>
              <a:gd name="connsiteY0" fmla="*/ 0 h 1595981"/>
              <a:gd name="connsiteX1" fmla="*/ 0 w 3226789"/>
              <a:gd name="connsiteY1" fmla="*/ 171611 h 1595981"/>
              <a:gd name="connsiteX2" fmla="*/ 1716377 w 3226789"/>
              <a:gd name="connsiteY2" fmla="*/ 171611 h 1595981"/>
              <a:gd name="connsiteX3" fmla="*/ 1699213 w 3226789"/>
              <a:gd name="connsiteY3" fmla="*/ 17161 h 1595981"/>
              <a:gd name="connsiteX4" fmla="*/ 1716377 w 3226789"/>
              <a:gd name="connsiteY4" fmla="*/ 1595981 h 1595981"/>
              <a:gd name="connsiteX5" fmla="*/ 3226789 w 3226789"/>
              <a:gd name="connsiteY5" fmla="*/ 1578820 h 1595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6789" h="1595981">
                <a:moveTo>
                  <a:pt x="0" y="0"/>
                </a:moveTo>
                <a:lnTo>
                  <a:pt x="0" y="171611"/>
                </a:lnTo>
                <a:lnTo>
                  <a:pt x="1716377" y="171611"/>
                </a:lnTo>
                <a:lnTo>
                  <a:pt x="1699213" y="17161"/>
                </a:lnTo>
                <a:lnTo>
                  <a:pt x="1716377" y="1595981"/>
                </a:lnTo>
                <a:lnTo>
                  <a:pt x="3226789" y="1578820"/>
                </a:lnTo>
              </a:path>
            </a:pathLst>
          </a:custGeom>
          <a:noFill/>
          <a:ln w="57150" cmpd="sng">
            <a:solidFill>
              <a:srgbClr val="3366FF"/>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a:off x="2814859" y="1321404"/>
            <a:ext cx="3226789" cy="2677130"/>
          </a:xfrm>
          <a:custGeom>
            <a:avLst/>
            <a:gdLst>
              <a:gd name="connsiteX0" fmla="*/ 0 w 3226789"/>
              <a:gd name="connsiteY0" fmla="*/ 1166954 h 2677130"/>
              <a:gd name="connsiteX1" fmla="*/ 0 w 3226789"/>
              <a:gd name="connsiteY1" fmla="*/ 1407209 h 2677130"/>
              <a:gd name="connsiteX2" fmla="*/ 2454419 w 3226789"/>
              <a:gd name="connsiteY2" fmla="*/ 1355726 h 2677130"/>
              <a:gd name="connsiteX3" fmla="*/ 2437256 w 3226789"/>
              <a:gd name="connsiteY3" fmla="*/ 0 h 2677130"/>
              <a:gd name="connsiteX4" fmla="*/ 2471583 w 3226789"/>
              <a:gd name="connsiteY4" fmla="*/ 2677130 h 2677130"/>
              <a:gd name="connsiteX5" fmla="*/ 3226789 w 3226789"/>
              <a:gd name="connsiteY5" fmla="*/ 2659969 h 2677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6789" h="2677130">
                <a:moveTo>
                  <a:pt x="0" y="1166954"/>
                </a:moveTo>
                <a:lnTo>
                  <a:pt x="0" y="1407209"/>
                </a:lnTo>
                <a:lnTo>
                  <a:pt x="2454419" y="1355726"/>
                </a:lnTo>
                <a:lnTo>
                  <a:pt x="2437256" y="0"/>
                </a:lnTo>
                <a:lnTo>
                  <a:pt x="2471583" y="2677130"/>
                </a:lnTo>
                <a:lnTo>
                  <a:pt x="3226789" y="2659969"/>
                </a:lnTo>
              </a:path>
            </a:pathLst>
          </a:custGeom>
          <a:noFill/>
          <a:ln w="57150" cmpd="sng">
            <a:solidFill>
              <a:schemeClr val="tx2">
                <a:lumMod val="60000"/>
                <a:lumOff val="40000"/>
              </a:schemeClr>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3"/>
          <p:cNvSpPr/>
          <p:nvPr/>
        </p:nvSpPr>
        <p:spPr>
          <a:xfrm>
            <a:off x="3981995" y="1338565"/>
            <a:ext cx="2042489" cy="4204467"/>
          </a:xfrm>
          <a:custGeom>
            <a:avLst/>
            <a:gdLst>
              <a:gd name="connsiteX0" fmla="*/ 995499 w 2042489"/>
              <a:gd name="connsiteY0" fmla="*/ 0 h 4204467"/>
              <a:gd name="connsiteX1" fmla="*/ 1012663 w 2042489"/>
              <a:gd name="connsiteY1" fmla="*/ 2093653 h 4204467"/>
              <a:gd name="connsiteX2" fmla="*/ 0 w 2042489"/>
              <a:gd name="connsiteY2" fmla="*/ 2093653 h 4204467"/>
              <a:gd name="connsiteX3" fmla="*/ 1012663 w 2042489"/>
              <a:gd name="connsiteY3" fmla="*/ 2093653 h 4204467"/>
              <a:gd name="connsiteX4" fmla="*/ 1029827 w 2042489"/>
              <a:gd name="connsiteY4" fmla="*/ 4204467 h 4204467"/>
              <a:gd name="connsiteX5" fmla="*/ 1029827 w 2042489"/>
              <a:gd name="connsiteY5" fmla="*/ 3655312 h 4204467"/>
              <a:gd name="connsiteX6" fmla="*/ 2042489 w 2042489"/>
              <a:gd name="connsiteY6" fmla="*/ 3638151 h 4204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42489" h="4204467">
                <a:moveTo>
                  <a:pt x="995499" y="0"/>
                </a:moveTo>
                <a:lnTo>
                  <a:pt x="1012663" y="2093653"/>
                </a:lnTo>
                <a:lnTo>
                  <a:pt x="0" y="2093653"/>
                </a:lnTo>
                <a:lnTo>
                  <a:pt x="1012663" y="2093653"/>
                </a:lnTo>
                <a:lnTo>
                  <a:pt x="1029827" y="4204467"/>
                </a:lnTo>
                <a:lnTo>
                  <a:pt x="1029827" y="3655312"/>
                </a:lnTo>
                <a:lnTo>
                  <a:pt x="2042489" y="3638151"/>
                </a:lnTo>
              </a:path>
            </a:pathLst>
          </a:custGeom>
          <a:noFill/>
          <a:ln w="57150" cmpd="sng">
            <a:solidFill>
              <a:srgbClr val="FF0000"/>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34016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ppt_x"/>
                                          </p:val>
                                        </p:tav>
                                        <p:tav tm="100000">
                                          <p:val>
                                            <p:strVal val="#ppt_x"/>
                                          </p:val>
                                        </p:tav>
                                      </p:tavLst>
                                    </p:anim>
                                    <p:anim calcmode="lin" valueType="num">
                                      <p:cBhvr additive="base">
                                        <p:cTn id="60" dur="500" fill="hold"/>
                                        <p:tgtEl>
                                          <p:spTgt spid="3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additive="base">
                                        <p:cTn id="63" dur="500" fill="hold"/>
                                        <p:tgtEl>
                                          <p:spTgt spid="35"/>
                                        </p:tgtEl>
                                        <p:attrNameLst>
                                          <p:attrName>ppt_x</p:attrName>
                                        </p:attrNameLst>
                                      </p:cBhvr>
                                      <p:tavLst>
                                        <p:tav tm="0">
                                          <p:val>
                                            <p:strVal val="#ppt_x"/>
                                          </p:val>
                                        </p:tav>
                                        <p:tav tm="100000">
                                          <p:val>
                                            <p:strVal val="#ppt_x"/>
                                          </p:val>
                                        </p:tav>
                                      </p:tavLst>
                                    </p:anim>
                                    <p:anim calcmode="lin" valueType="num">
                                      <p:cBhvr additive="base">
                                        <p:cTn id="64" dur="500" fill="hold"/>
                                        <p:tgtEl>
                                          <p:spTgt spid="3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additive="base">
                                        <p:cTn id="73" dur="500" fill="hold"/>
                                        <p:tgtEl>
                                          <p:spTgt spid="37"/>
                                        </p:tgtEl>
                                        <p:attrNameLst>
                                          <p:attrName>ppt_x</p:attrName>
                                        </p:attrNameLst>
                                      </p:cBhvr>
                                      <p:tavLst>
                                        <p:tav tm="0">
                                          <p:val>
                                            <p:strVal val="#ppt_x"/>
                                          </p:val>
                                        </p:tav>
                                        <p:tav tm="100000">
                                          <p:val>
                                            <p:strVal val="#ppt_x"/>
                                          </p:val>
                                        </p:tav>
                                      </p:tavLst>
                                    </p:anim>
                                    <p:anim calcmode="lin" valueType="num">
                                      <p:cBhvr additive="base">
                                        <p:cTn id="74" dur="500" fill="hold"/>
                                        <p:tgtEl>
                                          <p:spTgt spid="37"/>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additive="base">
                                        <p:cTn id="77" dur="500" fill="hold"/>
                                        <p:tgtEl>
                                          <p:spTgt spid="36"/>
                                        </p:tgtEl>
                                        <p:attrNameLst>
                                          <p:attrName>ppt_x</p:attrName>
                                        </p:attrNameLst>
                                      </p:cBhvr>
                                      <p:tavLst>
                                        <p:tav tm="0">
                                          <p:val>
                                            <p:strVal val="#ppt_x"/>
                                          </p:val>
                                        </p:tav>
                                        <p:tav tm="100000">
                                          <p:val>
                                            <p:strVal val="#ppt_x"/>
                                          </p:val>
                                        </p:tav>
                                      </p:tavLst>
                                    </p:anim>
                                    <p:anim calcmode="lin" valueType="num">
                                      <p:cBhvr additive="base">
                                        <p:cTn id="78" dur="500" fill="hold"/>
                                        <p:tgtEl>
                                          <p:spTgt spid="36"/>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additive="base">
                                        <p:cTn id="81" dur="500" fill="hold"/>
                                        <p:tgtEl>
                                          <p:spTgt spid="32"/>
                                        </p:tgtEl>
                                        <p:attrNameLst>
                                          <p:attrName>ppt_x</p:attrName>
                                        </p:attrNameLst>
                                      </p:cBhvr>
                                      <p:tavLst>
                                        <p:tav tm="0">
                                          <p:val>
                                            <p:strVal val="#ppt_x"/>
                                          </p:val>
                                        </p:tav>
                                        <p:tav tm="100000">
                                          <p:val>
                                            <p:strVal val="#ppt_x"/>
                                          </p:val>
                                        </p:tav>
                                      </p:tavLst>
                                    </p:anim>
                                    <p:anim calcmode="lin" valueType="num">
                                      <p:cBhvr additive="base">
                                        <p:cTn id="8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42"/>
                                        </p:tgtEl>
                                        <p:attrNameLst>
                                          <p:attrName>style.visibility</p:attrName>
                                        </p:attrNameLst>
                                      </p:cBhvr>
                                      <p:to>
                                        <p:strVal val="visible"/>
                                      </p:to>
                                    </p:set>
                                    <p:anim calcmode="lin" valueType="num">
                                      <p:cBhvr additive="base">
                                        <p:cTn id="87" dur="500" fill="hold"/>
                                        <p:tgtEl>
                                          <p:spTgt spid="42"/>
                                        </p:tgtEl>
                                        <p:attrNameLst>
                                          <p:attrName>ppt_x</p:attrName>
                                        </p:attrNameLst>
                                      </p:cBhvr>
                                      <p:tavLst>
                                        <p:tav tm="0">
                                          <p:val>
                                            <p:strVal val="#ppt_x"/>
                                          </p:val>
                                        </p:tav>
                                        <p:tav tm="100000">
                                          <p:val>
                                            <p:strVal val="#ppt_x"/>
                                          </p:val>
                                        </p:tav>
                                      </p:tavLst>
                                    </p:anim>
                                    <p:anim calcmode="lin" valueType="num">
                                      <p:cBhvr additive="base">
                                        <p:cTn id="88" dur="500" fill="hold"/>
                                        <p:tgtEl>
                                          <p:spTgt spid="4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anim calcmode="lin" valueType="num">
                                      <p:cBhvr additive="base">
                                        <p:cTn id="91" dur="500" fill="hold"/>
                                        <p:tgtEl>
                                          <p:spTgt spid="38"/>
                                        </p:tgtEl>
                                        <p:attrNameLst>
                                          <p:attrName>ppt_x</p:attrName>
                                        </p:attrNameLst>
                                      </p:cBhvr>
                                      <p:tavLst>
                                        <p:tav tm="0">
                                          <p:val>
                                            <p:strVal val="#ppt_x"/>
                                          </p:val>
                                        </p:tav>
                                        <p:tav tm="100000">
                                          <p:val>
                                            <p:strVal val="#ppt_x"/>
                                          </p:val>
                                        </p:tav>
                                      </p:tavLst>
                                    </p:anim>
                                    <p:anim calcmode="lin" valueType="num">
                                      <p:cBhvr additive="base">
                                        <p:cTn id="9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3"/>
                                        </p:tgtEl>
                                        <p:attrNameLst>
                                          <p:attrName>style.visibility</p:attrName>
                                        </p:attrNameLst>
                                      </p:cBhvr>
                                      <p:to>
                                        <p:strVal val="visible"/>
                                      </p:to>
                                    </p:set>
                                    <p:anim calcmode="lin" valueType="num">
                                      <p:cBhvr additive="base">
                                        <p:cTn id="97" dur="500" fill="hold"/>
                                        <p:tgtEl>
                                          <p:spTgt spid="43"/>
                                        </p:tgtEl>
                                        <p:attrNameLst>
                                          <p:attrName>ppt_x</p:attrName>
                                        </p:attrNameLst>
                                      </p:cBhvr>
                                      <p:tavLst>
                                        <p:tav tm="0">
                                          <p:val>
                                            <p:strVal val="#ppt_x"/>
                                          </p:val>
                                        </p:tav>
                                        <p:tav tm="100000">
                                          <p:val>
                                            <p:strVal val="#ppt_x"/>
                                          </p:val>
                                        </p:tav>
                                      </p:tavLst>
                                    </p:anim>
                                    <p:anim calcmode="lin" valueType="num">
                                      <p:cBhvr additive="base">
                                        <p:cTn id="98" dur="500" fill="hold"/>
                                        <p:tgtEl>
                                          <p:spTgt spid="43"/>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additive="base">
                                        <p:cTn id="101" dur="500" fill="hold"/>
                                        <p:tgtEl>
                                          <p:spTgt spid="39"/>
                                        </p:tgtEl>
                                        <p:attrNameLst>
                                          <p:attrName>ppt_x</p:attrName>
                                        </p:attrNameLst>
                                      </p:cBhvr>
                                      <p:tavLst>
                                        <p:tav tm="0">
                                          <p:val>
                                            <p:strVal val="#ppt_x"/>
                                          </p:val>
                                        </p:tav>
                                        <p:tav tm="100000">
                                          <p:val>
                                            <p:strVal val="#ppt_x"/>
                                          </p:val>
                                        </p:tav>
                                      </p:tavLst>
                                    </p:anim>
                                    <p:anim calcmode="lin" valueType="num">
                                      <p:cBhvr additive="base">
                                        <p:cTn id="10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44"/>
                                        </p:tgtEl>
                                        <p:attrNameLst>
                                          <p:attrName>style.visibility</p:attrName>
                                        </p:attrNameLst>
                                      </p:cBhvr>
                                      <p:to>
                                        <p:strVal val="visible"/>
                                      </p:to>
                                    </p:set>
                                    <p:anim calcmode="lin" valueType="num">
                                      <p:cBhvr additive="base">
                                        <p:cTn id="107" dur="500" fill="hold"/>
                                        <p:tgtEl>
                                          <p:spTgt spid="44"/>
                                        </p:tgtEl>
                                        <p:attrNameLst>
                                          <p:attrName>ppt_x</p:attrName>
                                        </p:attrNameLst>
                                      </p:cBhvr>
                                      <p:tavLst>
                                        <p:tav tm="0">
                                          <p:val>
                                            <p:strVal val="#ppt_x"/>
                                          </p:val>
                                        </p:tav>
                                        <p:tav tm="100000">
                                          <p:val>
                                            <p:strVal val="#ppt_x"/>
                                          </p:val>
                                        </p:tav>
                                      </p:tavLst>
                                    </p:anim>
                                    <p:anim calcmode="lin" valueType="num">
                                      <p:cBhvr additive="base">
                                        <p:cTn id="108" dur="500" fill="hold"/>
                                        <p:tgtEl>
                                          <p:spTgt spid="44"/>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500" fill="hold"/>
                                        <p:tgtEl>
                                          <p:spTgt spid="40"/>
                                        </p:tgtEl>
                                        <p:attrNameLst>
                                          <p:attrName>ppt_x</p:attrName>
                                        </p:attrNameLst>
                                      </p:cBhvr>
                                      <p:tavLst>
                                        <p:tav tm="0">
                                          <p:val>
                                            <p:strVal val="#ppt_x"/>
                                          </p:val>
                                        </p:tav>
                                        <p:tav tm="100000">
                                          <p:val>
                                            <p:strVal val="#ppt_x"/>
                                          </p:val>
                                        </p:tav>
                                      </p:tavLst>
                                    </p:anim>
                                    <p:anim calcmode="lin" valueType="num">
                                      <p:cBhvr additive="base">
                                        <p:cTn id="11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4" grpId="0" animBg="1"/>
      <p:bldP spid="5" grpId="0" animBg="1"/>
      <p:bldP spid="6" grpId="0" animBg="1"/>
      <p:bldP spid="10" grpId="0" animBg="1"/>
      <p:bldP spid="11" grpId="0" animBg="1"/>
      <p:bldP spid="31" grpId="0" animBg="1"/>
      <p:bldP spid="32" grpId="0" animBg="1"/>
      <p:bldP spid="34" grpId="0" animBg="1"/>
      <p:bldP spid="35" grpId="0" animBg="1"/>
      <p:bldP spid="36" grpId="0" animBg="1"/>
      <p:bldP spid="37" grpId="0" animBg="1"/>
      <p:bldP spid="38" grpId="0" animBg="1"/>
      <p:bldP spid="39" grpId="0" animBg="1"/>
      <p:bldP spid="40" grpId="0" animBg="1"/>
      <p:bldP spid="42" grpId="0" animBg="1"/>
      <p:bldP spid="43"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Verifications</a:t>
            </a:r>
          </a:p>
        </p:txBody>
      </p:sp>
      <p:sp>
        <p:nvSpPr>
          <p:cNvPr id="3" name="Content Placeholder 2"/>
          <p:cNvSpPr>
            <a:spLocks noGrp="1"/>
          </p:cNvSpPr>
          <p:nvPr>
            <p:ph idx="1"/>
          </p:nvPr>
        </p:nvSpPr>
        <p:spPr/>
        <p:txBody>
          <a:bodyPr/>
          <a:lstStyle/>
          <a:p>
            <a:r>
              <a:rPr lang="en-US"/>
              <a:t>Monthly Areal Rainfall forecast</a:t>
            </a:r>
          </a:p>
          <a:p>
            <a:endParaRPr lang="en-US"/>
          </a:p>
          <a:p>
            <a:r>
              <a:rPr lang="en-US"/>
              <a:t>Tercile forecast</a:t>
            </a:r>
          </a:p>
        </p:txBody>
      </p:sp>
    </p:spTree>
    <p:extLst>
      <p:ext uri="{BB962C8B-B14F-4D97-AF65-F5344CB8AC3E}">
        <p14:creationId xmlns:p14="http://schemas.microsoft.com/office/powerpoint/2010/main" val="15853085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30376</TotalTime>
  <Words>176</Words>
  <Application>Microsoft Macintosh PowerPoint</Application>
  <PresentationFormat>On-screen Show (4:3)</PresentationFormat>
  <Paragraphs>47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9" baseType="lpstr">
      <vt:lpstr>Summer</vt:lpstr>
      <vt:lpstr>Microsoft Word Document</vt:lpstr>
      <vt:lpstr>Microsoft Equation</vt:lpstr>
      <vt:lpstr>Đánh giá khả năng dự báo mưa hạn mùa cho Việt Nam bằng mô hình khí hậu khu vực An evaluation of seasonal rainfall predictability by Regional Climate Model for Vietnam </vt:lpstr>
      <vt:lpstr>Bài báo 1  </vt:lpstr>
      <vt:lpstr>PowerPoint Presentation</vt:lpstr>
      <vt:lpstr>Bài báo 1  </vt:lpstr>
      <vt:lpstr>PowerPoint Presentation</vt:lpstr>
      <vt:lpstr>Verifications</vt:lpstr>
    </vt:vector>
  </TitlesOfParts>
  <Company>HUS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Tan PHAN</dc:creator>
  <cp:lastModifiedBy>Tan Phan Van</cp:lastModifiedBy>
  <cp:revision>579</cp:revision>
  <dcterms:created xsi:type="dcterms:W3CDTF">2011-09-07T07:24:36Z</dcterms:created>
  <dcterms:modified xsi:type="dcterms:W3CDTF">2015-07-27T10:16:56Z</dcterms:modified>
</cp:coreProperties>
</file>